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2" r:id="rId1"/>
  </p:sldMasterIdLst>
  <p:sldIdLst>
    <p:sldId id="256" r:id="rId2"/>
    <p:sldId id="259" r:id="rId3"/>
    <p:sldId id="263" r:id="rId4"/>
    <p:sldId id="257" r:id="rId5"/>
    <p:sldId id="258" r:id="rId6"/>
    <p:sldId id="264" r:id="rId7"/>
    <p:sldId id="262" r:id="rId8"/>
    <p:sldId id="261" r:id="rId9"/>
    <p:sldId id="260"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1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jpe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2/1/2023</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2729363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2/1/2023</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62772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2/1/2023</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8279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2/1/2023</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340666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2/1/2023</a:t>
            </a:fld>
            <a:endParaRPr lang="en-US" dirty="0"/>
          </a:p>
        </p:txBody>
      </p:sp>
    </p:spTree>
    <p:extLst>
      <p:ext uri="{BB962C8B-B14F-4D97-AF65-F5344CB8AC3E}">
        <p14:creationId xmlns:p14="http://schemas.microsoft.com/office/powerpoint/2010/main" val="1388209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2/1/2023</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575768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2/1/2023</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7256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2/1/2023</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38567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2/1/2023</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800598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2/1/2023</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06382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2/1/2023</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567251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2/1/2023</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7050082"/>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41" r:id="rId5"/>
    <p:sldLayoutId id="2147483746" r:id="rId6"/>
    <p:sldLayoutId id="2147483742" r:id="rId7"/>
    <p:sldLayoutId id="2147483743" r:id="rId8"/>
    <p:sldLayoutId id="2147483744" r:id="rId9"/>
    <p:sldLayoutId id="2147483745" r:id="rId10"/>
    <p:sldLayoutId id="2147483747"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video" Target="https://www.youtube.com/embed/R1_B5_ytWSc?start=92&amp;feature=oembed"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D888DBE8-157A-2820-5F17-2A7263811548}"/>
              </a:ext>
            </a:extLst>
          </p:cNvPr>
          <p:cNvSpPr>
            <a:spLocks noGrp="1"/>
          </p:cNvSpPr>
          <p:nvPr>
            <p:ph type="ctrTitle"/>
          </p:nvPr>
        </p:nvSpPr>
        <p:spPr>
          <a:xfrm>
            <a:off x="6090045" y="1346200"/>
            <a:ext cx="5624118" cy="3284538"/>
          </a:xfrm>
        </p:spPr>
        <p:txBody>
          <a:bodyPr anchor="b">
            <a:normAutofit/>
          </a:bodyPr>
          <a:lstStyle/>
          <a:p>
            <a:r>
              <a:rPr lang="en-US" dirty="0"/>
              <a:t>The Nervous System</a:t>
            </a:r>
            <a:endParaRPr lang="en-AU" dirty="0"/>
          </a:p>
        </p:txBody>
      </p:sp>
      <p:sp>
        <p:nvSpPr>
          <p:cNvPr id="3" name="Subtitle 2">
            <a:extLst>
              <a:ext uri="{FF2B5EF4-FFF2-40B4-BE49-F238E27FC236}">
                <a16:creationId xmlns:a16="http://schemas.microsoft.com/office/drawing/2014/main" id="{AE07AE95-F8FB-D371-4C43-5A92F263451B}"/>
              </a:ext>
            </a:extLst>
          </p:cNvPr>
          <p:cNvSpPr>
            <a:spLocks noGrp="1"/>
          </p:cNvSpPr>
          <p:nvPr>
            <p:ph type="subTitle" idx="1"/>
          </p:nvPr>
        </p:nvSpPr>
        <p:spPr>
          <a:xfrm>
            <a:off x="6096369" y="4630738"/>
            <a:ext cx="5617794" cy="1150937"/>
          </a:xfrm>
        </p:spPr>
        <p:txBody>
          <a:bodyPr anchor="t">
            <a:normAutofit fontScale="92500" lnSpcReduction="10000"/>
          </a:bodyPr>
          <a:lstStyle/>
          <a:p>
            <a:r>
              <a:rPr lang="en-US" dirty="0"/>
              <a:t>GTHBY </a:t>
            </a:r>
          </a:p>
          <a:p>
            <a:r>
              <a:rPr lang="en-US" dirty="0"/>
              <a:t>Year 12 General Human Biology</a:t>
            </a:r>
            <a:endParaRPr lang="en-AU" dirty="0"/>
          </a:p>
          <a:p>
            <a:endParaRPr lang="en-AU" dirty="0"/>
          </a:p>
        </p:txBody>
      </p:sp>
      <p:sp>
        <p:nvSpPr>
          <p:cNvPr id="11" name="Freeform: Shape 10">
            <a:extLst>
              <a:ext uri="{FF2B5EF4-FFF2-40B4-BE49-F238E27FC236}">
                <a16:creationId xmlns:a16="http://schemas.microsoft.com/office/drawing/2014/main" id="{96CB0275-66F1-4491-93B8-121D0C717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14"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18D32C3D-8F76-4E99-BE56-0836CC38C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8493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Vector background of vibrant colors splashing">
            <a:extLst>
              <a:ext uri="{FF2B5EF4-FFF2-40B4-BE49-F238E27FC236}">
                <a16:creationId xmlns:a16="http://schemas.microsoft.com/office/drawing/2014/main" id="{3CAC2544-E995-9BE6-BEFC-55FA5857664E}"/>
              </a:ext>
            </a:extLst>
          </p:cNvPr>
          <p:cNvPicPr>
            <a:picLocks noChangeAspect="1"/>
          </p:cNvPicPr>
          <p:nvPr/>
        </p:nvPicPr>
        <p:blipFill rotWithShape="1">
          <a:blip r:embed="rId2"/>
          <a:srcRect l="30663" r="19432" b="-1"/>
          <a:stretch/>
        </p:blipFill>
        <p:spPr>
          <a:xfrm>
            <a:off x="153" y="10"/>
            <a:ext cx="5033023" cy="6857990"/>
          </a:xfrm>
          <a:custGeom>
            <a:avLst/>
            <a:gdLst/>
            <a:ahLst/>
            <a:cxnLst/>
            <a:rect l="l" t="t" r="r" b="b"/>
            <a:pathLst>
              <a:path w="4710787" h="6858000">
                <a:moveTo>
                  <a:pt x="0" y="0"/>
                </a:moveTo>
                <a:lnTo>
                  <a:pt x="1214365" y="0"/>
                </a:lnTo>
                <a:lnTo>
                  <a:pt x="1994531" y="0"/>
                </a:lnTo>
                <a:lnTo>
                  <a:pt x="3087764" y="0"/>
                </a:lnTo>
                <a:lnTo>
                  <a:pt x="3109888" y="14997"/>
                </a:lnTo>
                <a:cubicBezTo>
                  <a:pt x="4137051" y="754641"/>
                  <a:pt x="4710787" y="2093192"/>
                  <a:pt x="4710787" y="3621656"/>
                </a:cubicBezTo>
                <a:cubicBezTo>
                  <a:pt x="4710787" y="4969131"/>
                  <a:pt x="3782062" y="5602839"/>
                  <a:pt x="2836437" y="6374814"/>
                </a:cubicBezTo>
                <a:cubicBezTo>
                  <a:pt x="2664234" y="6515397"/>
                  <a:pt x="2493607" y="6653108"/>
                  <a:pt x="2319789" y="6780599"/>
                </a:cubicBezTo>
                <a:lnTo>
                  <a:pt x="2208033" y="6858000"/>
                </a:lnTo>
                <a:lnTo>
                  <a:pt x="1994531" y="6858000"/>
                </a:lnTo>
                <a:lnTo>
                  <a:pt x="1214365" y="6858000"/>
                </a:lnTo>
                <a:lnTo>
                  <a:pt x="0" y="6858000"/>
                </a:lnTo>
                <a:close/>
              </a:path>
            </a:pathLst>
          </a:custGeom>
        </p:spPr>
      </p:pic>
      <p:sp>
        <p:nvSpPr>
          <p:cNvPr id="15" name="Freeform: Shape 14">
            <a:extLst>
              <a:ext uri="{FF2B5EF4-FFF2-40B4-BE49-F238E27FC236}">
                <a16:creationId xmlns:a16="http://schemas.microsoft.com/office/drawing/2014/main" id="{70766076-46F5-42D5-A773-2B3BEF2B8B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5575"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6179625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2882A-23DD-0B84-59B8-1F7D6B852E09}"/>
              </a:ext>
            </a:extLst>
          </p:cNvPr>
          <p:cNvSpPr>
            <a:spLocks noGrp="1"/>
          </p:cNvSpPr>
          <p:nvPr>
            <p:ph type="title"/>
          </p:nvPr>
        </p:nvSpPr>
        <p:spPr/>
        <p:txBody>
          <a:bodyPr/>
          <a:lstStyle/>
          <a:p>
            <a:r>
              <a:rPr lang="en-US" dirty="0"/>
              <a:t>Success Criteria</a:t>
            </a:r>
            <a:endParaRPr lang="en-AU" dirty="0"/>
          </a:p>
        </p:txBody>
      </p:sp>
      <p:sp>
        <p:nvSpPr>
          <p:cNvPr id="3" name="Content Placeholder 2">
            <a:extLst>
              <a:ext uri="{FF2B5EF4-FFF2-40B4-BE49-F238E27FC236}">
                <a16:creationId xmlns:a16="http://schemas.microsoft.com/office/drawing/2014/main" id="{71D9C15A-8E1D-3D8B-B583-A9BBBE90884F}"/>
              </a:ext>
            </a:extLst>
          </p:cNvPr>
          <p:cNvSpPr>
            <a:spLocks noGrp="1"/>
          </p:cNvSpPr>
          <p:nvPr>
            <p:ph idx="1"/>
          </p:nvPr>
        </p:nvSpPr>
        <p:spPr/>
        <p:txBody>
          <a:bodyPr>
            <a:normAutofit/>
          </a:bodyPr>
          <a:lstStyle/>
          <a:p>
            <a:pPr marL="342900" indent="-342900">
              <a:buFont typeface="Arial" panose="020B0604020202020204" pitchFamily="34" charset="0"/>
              <a:buChar char="•"/>
            </a:pPr>
            <a:r>
              <a:rPr lang="en-US" sz="2400" dirty="0"/>
              <a:t>State the function of the nervous system</a:t>
            </a:r>
          </a:p>
          <a:p>
            <a:pPr marL="342900" indent="-342900">
              <a:buFont typeface="Arial" panose="020B0604020202020204" pitchFamily="34" charset="0"/>
              <a:buChar char="•"/>
            </a:pPr>
            <a:r>
              <a:rPr lang="en-US" sz="2400" dirty="0"/>
              <a:t>Name components of the CNS and PNS</a:t>
            </a:r>
          </a:p>
          <a:p>
            <a:pPr marL="342900" indent="-342900">
              <a:buFont typeface="Arial" panose="020B0604020202020204" pitchFamily="34" charset="0"/>
              <a:buChar char="•"/>
            </a:pPr>
            <a:r>
              <a:rPr lang="en-US" sz="2400" dirty="0"/>
              <a:t>Label CNS and PNS on anatomical diagrams</a:t>
            </a:r>
          </a:p>
          <a:p>
            <a:pPr marL="342900" indent="-342900">
              <a:buFont typeface="Arial" panose="020B0604020202020204" pitchFamily="34" charset="0"/>
              <a:buChar char="•"/>
            </a:pPr>
            <a:r>
              <a:rPr lang="en-US" sz="2400" dirty="0"/>
              <a:t>Compare functions of CNS and PNS</a:t>
            </a:r>
            <a:endParaRPr lang="en-AU" sz="2400" dirty="0"/>
          </a:p>
        </p:txBody>
      </p:sp>
    </p:spTree>
    <p:extLst>
      <p:ext uri="{BB962C8B-B14F-4D97-AF65-F5344CB8AC3E}">
        <p14:creationId xmlns:p14="http://schemas.microsoft.com/office/powerpoint/2010/main" val="549856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AF9DC-B428-D948-9D18-59CDA769723D}"/>
              </a:ext>
            </a:extLst>
          </p:cNvPr>
          <p:cNvSpPr>
            <a:spLocks noGrp="1"/>
          </p:cNvSpPr>
          <p:nvPr>
            <p:ph type="title"/>
          </p:nvPr>
        </p:nvSpPr>
        <p:spPr/>
        <p:txBody>
          <a:bodyPr/>
          <a:lstStyle/>
          <a:p>
            <a:r>
              <a:rPr lang="en-US" dirty="0"/>
              <a:t>Introduction</a:t>
            </a:r>
            <a:endParaRPr lang="en-AU" dirty="0"/>
          </a:p>
        </p:txBody>
      </p:sp>
      <p:sp>
        <p:nvSpPr>
          <p:cNvPr id="3" name="Content Placeholder 2">
            <a:extLst>
              <a:ext uri="{FF2B5EF4-FFF2-40B4-BE49-F238E27FC236}">
                <a16:creationId xmlns:a16="http://schemas.microsoft.com/office/drawing/2014/main" id="{038A502A-71B1-1C0B-E3C6-592B35CB0C7C}"/>
              </a:ext>
            </a:extLst>
          </p:cNvPr>
          <p:cNvSpPr>
            <a:spLocks noGrp="1"/>
          </p:cNvSpPr>
          <p:nvPr>
            <p:ph idx="1"/>
          </p:nvPr>
        </p:nvSpPr>
        <p:spPr/>
        <p:txBody>
          <a:bodyPr>
            <a:normAutofit/>
          </a:bodyPr>
          <a:lstStyle/>
          <a:p>
            <a:pPr marL="342900" indent="-342900">
              <a:buFont typeface="Arial" panose="020B0604020202020204" pitchFamily="34" charset="0"/>
              <a:buChar char="•"/>
            </a:pPr>
            <a:r>
              <a:rPr lang="en-US" sz="2400" dirty="0"/>
              <a:t>Course outline and assessment outline</a:t>
            </a:r>
          </a:p>
          <a:p>
            <a:pPr marL="342900" indent="-342900">
              <a:buFont typeface="Arial" panose="020B0604020202020204" pitchFamily="34" charset="0"/>
              <a:buChar char="•"/>
            </a:pPr>
            <a:r>
              <a:rPr lang="en-US" sz="2400" dirty="0"/>
              <a:t>Study requirements</a:t>
            </a:r>
          </a:p>
          <a:p>
            <a:pPr marL="342900" indent="-342900">
              <a:buFont typeface="Arial" panose="020B0604020202020204" pitchFamily="34" charset="0"/>
              <a:buChar char="•"/>
            </a:pPr>
            <a:r>
              <a:rPr lang="en-US" sz="2400" dirty="0"/>
              <a:t>Expectations</a:t>
            </a:r>
          </a:p>
        </p:txBody>
      </p:sp>
    </p:spTree>
    <p:extLst>
      <p:ext uri="{BB962C8B-B14F-4D97-AF65-F5344CB8AC3E}">
        <p14:creationId xmlns:p14="http://schemas.microsoft.com/office/powerpoint/2010/main" val="1058563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6AEC1-A377-1961-EA5D-B27D0EE1F81C}"/>
              </a:ext>
            </a:extLst>
          </p:cNvPr>
          <p:cNvSpPr>
            <a:spLocks noGrp="1"/>
          </p:cNvSpPr>
          <p:nvPr>
            <p:ph type="title"/>
          </p:nvPr>
        </p:nvSpPr>
        <p:spPr/>
        <p:txBody>
          <a:bodyPr/>
          <a:lstStyle/>
          <a:p>
            <a:r>
              <a:rPr lang="en-US" dirty="0"/>
              <a:t>Study skills</a:t>
            </a:r>
            <a:endParaRPr lang="en-AU" dirty="0"/>
          </a:p>
        </p:txBody>
      </p:sp>
      <p:sp>
        <p:nvSpPr>
          <p:cNvPr id="3" name="Content Placeholder 2">
            <a:extLst>
              <a:ext uri="{FF2B5EF4-FFF2-40B4-BE49-F238E27FC236}">
                <a16:creationId xmlns:a16="http://schemas.microsoft.com/office/drawing/2014/main" id="{13CEB004-263A-0F56-9634-96609B41B548}"/>
              </a:ext>
            </a:extLst>
          </p:cNvPr>
          <p:cNvSpPr>
            <a:spLocks noGrp="1"/>
          </p:cNvSpPr>
          <p:nvPr>
            <p:ph idx="1"/>
          </p:nvPr>
        </p:nvSpPr>
        <p:spPr/>
        <p:txBody>
          <a:bodyPr>
            <a:normAutofit/>
          </a:bodyPr>
          <a:lstStyle/>
          <a:p>
            <a:pPr marL="342900" indent="-342900">
              <a:buFont typeface="Arial" panose="020B0604020202020204" pitchFamily="34" charset="0"/>
              <a:buChar char="•"/>
            </a:pPr>
            <a:r>
              <a:rPr lang="en-US" sz="2400" dirty="0"/>
              <a:t>Glossary</a:t>
            </a:r>
          </a:p>
          <a:p>
            <a:pPr marL="342900" indent="-342900">
              <a:buFont typeface="Arial" panose="020B0604020202020204" pitchFamily="34" charset="0"/>
              <a:buChar char="•"/>
            </a:pPr>
            <a:r>
              <a:rPr lang="en-US" sz="2400" dirty="0"/>
              <a:t>Concept maps</a:t>
            </a:r>
          </a:p>
          <a:p>
            <a:pPr marL="342900" indent="-342900">
              <a:buFont typeface="Arial" panose="020B0604020202020204" pitchFamily="34" charset="0"/>
              <a:buChar char="•"/>
            </a:pPr>
            <a:r>
              <a:rPr lang="en-US" sz="2400" dirty="0" err="1"/>
              <a:t>Practise</a:t>
            </a:r>
            <a:r>
              <a:rPr lang="en-US" sz="2400" dirty="0"/>
              <a:t> EST style questions</a:t>
            </a:r>
            <a:endParaRPr lang="en-AU" sz="2400" dirty="0"/>
          </a:p>
        </p:txBody>
      </p:sp>
    </p:spTree>
    <p:extLst>
      <p:ext uri="{BB962C8B-B14F-4D97-AF65-F5344CB8AC3E}">
        <p14:creationId xmlns:p14="http://schemas.microsoft.com/office/powerpoint/2010/main" val="3715124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7F828-671B-4397-BBAD-19A223F404D1}"/>
              </a:ext>
            </a:extLst>
          </p:cNvPr>
          <p:cNvSpPr>
            <a:spLocks noGrp="1"/>
          </p:cNvSpPr>
          <p:nvPr>
            <p:ph type="title"/>
          </p:nvPr>
        </p:nvSpPr>
        <p:spPr/>
        <p:txBody>
          <a:bodyPr/>
          <a:lstStyle/>
          <a:p>
            <a:r>
              <a:rPr lang="en-US" dirty="0"/>
              <a:t>Learning Intentions</a:t>
            </a:r>
            <a:endParaRPr lang="en-AU" dirty="0"/>
          </a:p>
        </p:txBody>
      </p:sp>
      <p:sp>
        <p:nvSpPr>
          <p:cNvPr id="3" name="Content Placeholder 2">
            <a:extLst>
              <a:ext uri="{FF2B5EF4-FFF2-40B4-BE49-F238E27FC236}">
                <a16:creationId xmlns:a16="http://schemas.microsoft.com/office/drawing/2014/main" id="{D4B5797E-7C00-9725-D53D-F1933542260E}"/>
              </a:ext>
            </a:extLst>
          </p:cNvPr>
          <p:cNvSpPr>
            <a:spLocks noGrp="1"/>
          </p:cNvSpPr>
          <p:nvPr>
            <p:ph idx="1"/>
          </p:nvPr>
        </p:nvSpPr>
        <p:spPr/>
        <p:txBody>
          <a:bodyPr>
            <a:normAutofit/>
          </a:bodyPr>
          <a:lstStyle/>
          <a:p>
            <a:pPr marL="228600">
              <a:lnSpc>
                <a:spcPct val="115000"/>
              </a:lnSpc>
              <a:spcAft>
                <a:spcPts val="600"/>
              </a:spcAft>
              <a:tabLst>
                <a:tab pos="228600" algn="l"/>
              </a:tabLst>
            </a:pPr>
            <a:r>
              <a:rPr lang="en-AU" sz="3200" dirty="0">
                <a:effectLst/>
                <a:latin typeface="Calibri" panose="020F0502020204030204" pitchFamily="34" charset="0"/>
                <a:ea typeface="Yu Mincho" panose="020B0400000000000000" pitchFamily="18" charset="-128"/>
                <a:cs typeface="Times New Roman" panose="02020603050405020304" pitchFamily="18" charset="0"/>
              </a:rPr>
              <a:t>Structural</a:t>
            </a:r>
            <a:r>
              <a:rPr lang="en-AU" sz="3200" spc="-20" dirty="0">
                <a:effectLst/>
                <a:latin typeface="Calibri" panose="020F0502020204030204" pitchFamily="34" charset="0"/>
                <a:ea typeface="Yu Mincho" panose="020B0400000000000000" pitchFamily="18" charset="-128"/>
                <a:cs typeface="Times New Roman" panose="02020603050405020304" pitchFamily="18" charset="0"/>
              </a:rPr>
              <a:t> </a:t>
            </a:r>
            <a:r>
              <a:rPr lang="en-AU" sz="3200" dirty="0">
                <a:effectLst/>
                <a:latin typeface="Calibri" panose="020F0502020204030204" pitchFamily="34" charset="0"/>
                <a:ea typeface="Yu Mincho" panose="020B0400000000000000" pitchFamily="18" charset="-128"/>
                <a:cs typeface="Times New Roman" panose="02020603050405020304" pitchFamily="18" charset="0"/>
              </a:rPr>
              <a:t>organisation</a:t>
            </a:r>
            <a:r>
              <a:rPr lang="en-AU" sz="3200" spc="-15" dirty="0">
                <a:effectLst/>
                <a:latin typeface="Calibri" panose="020F0502020204030204" pitchFamily="34" charset="0"/>
                <a:ea typeface="Yu Mincho" panose="020B0400000000000000" pitchFamily="18" charset="-128"/>
                <a:cs typeface="Times New Roman" panose="02020603050405020304" pitchFamily="18" charset="0"/>
              </a:rPr>
              <a:t> </a:t>
            </a:r>
            <a:r>
              <a:rPr lang="en-AU" sz="3200" dirty="0">
                <a:effectLst/>
                <a:latin typeface="Calibri" panose="020F0502020204030204" pitchFamily="34" charset="0"/>
                <a:ea typeface="Yu Mincho" panose="020B0400000000000000" pitchFamily="18" charset="-128"/>
                <a:cs typeface="Times New Roman" panose="02020603050405020304" pitchFamily="18" charset="0"/>
              </a:rPr>
              <a:t>of</a:t>
            </a:r>
            <a:r>
              <a:rPr lang="en-AU" sz="3200" spc="-20" dirty="0">
                <a:effectLst/>
                <a:latin typeface="Calibri" panose="020F0502020204030204" pitchFamily="34" charset="0"/>
                <a:ea typeface="Yu Mincho" panose="020B0400000000000000" pitchFamily="18" charset="-128"/>
                <a:cs typeface="Times New Roman" panose="02020603050405020304" pitchFamily="18" charset="0"/>
              </a:rPr>
              <a:t> </a:t>
            </a:r>
            <a:r>
              <a:rPr lang="en-AU" sz="3200" dirty="0">
                <a:effectLst/>
                <a:latin typeface="Calibri" panose="020F0502020204030204" pitchFamily="34" charset="0"/>
                <a:ea typeface="Yu Mincho" panose="020B0400000000000000" pitchFamily="18" charset="-128"/>
                <a:cs typeface="Times New Roman" panose="02020603050405020304" pitchFamily="18" charset="0"/>
              </a:rPr>
              <a:t>the</a:t>
            </a:r>
            <a:r>
              <a:rPr lang="en-AU" sz="32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3200" dirty="0">
                <a:effectLst/>
                <a:latin typeface="Calibri" panose="020F0502020204030204" pitchFamily="34" charset="0"/>
                <a:ea typeface="Yu Mincho" panose="020B0400000000000000" pitchFamily="18" charset="-128"/>
                <a:cs typeface="Times New Roman" panose="02020603050405020304" pitchFamily="18" charset="0"/>
              </a:rPr>
              <a:t>nervous</a:t>
            </a:r>
            <a:r>
              <a:rPr lang="en-AU" sz="32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3200" dirty="0">
                <a:effectLst/>
                <a:latin typeface="Calibri" panose="020F0502020204030204" pitchFamily="34" charset="0"/>
                <a:ea typeface="Yu Mincho" panose="020B0400000000000000" pitchFamily="18" charset="-128"/>
                <a:cs typeface="Times New Roman" panose="02020603050405020304" pitchFamily="18" charset="0"/>
              </a:rPr>
              <a:t>system</a:t>
            </a:r>
          </a:p>
          <a:p>
            <a:pPr marL="285750" lvl="1" indent="-285750">
              <a:lnSpc>
                <a:spcPct val="115000"/>
              </a:lnSpc>
              <a:spcAft>
                <a:spcPts val="600"/>
              </a:spcAft>
              <a:buFont typeface="Arial" panose="020B0604020202020204" pitchFamily="34" charset="0"/>
              <a:buChar char="•"/>
              <a:tabLst>
                <a:tab pos="228600" algn="l"/>
              </a:tabLst>
            </a:pPr>
            <a:r>
              <a:rPr lang="en-AU" sz="2800" dirty="0">
                <a:effectLst/>
                <a:latin typeface="Calibri" panose="020F0502020204030204" pitchFamily="34" charset="0"/>
                <a:ea typeface="Yu Mincho" panose="020B0400000000000000" pitchFamily="18" charset="-128"/>
                <a:cs typeface="Times New Roman" panose="02020603050405020304" pitchFamily="18" charset="0"/>
              </a:rPr>
              <a:t>central</a:t>
            </a:r>
            <a:r>
              <a:rPr lang="en-AU" sz="28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nervous</a:t>
            </a:r>
            <a:r>
              <a:rPr lang="en-AU" sz="28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system</a:t>
            </a:r>
            <a:r>
              <a:rPr lang="en-AU" sz="28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a:t>
            </a:r>
            <a:r>
              <a:rPr lang="en-AU" sz="2800" spc="-5"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brain</a:t>
            </a:r>
            <a:r>
              <a:rPr lang="en-AU" sz="2800" spc="-15"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and</a:t>
            </a:r>
            <a:r>
              <a:rPr lang="en-AU" sz="28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spinal</a:t>
            </a:r>
            <a:r>
              <a:rPr lang="en-AU" sz="28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cord</a:t>
            </a:r>
          </a:p>
          <a:p>
            <a:pPr marL="285750" lvl="1" indent="-285750">
              <a:buFont typeface="Arial" panose="020B0604020202020204" pitchFamily="34" charset="0"/>
              <a:buChar char="•"/>
            </a:pPr>
            <a:r>
              <a:rPr lang="en-AU" sz="2800" dirty="0">
                <a:effectLst/>
                <a:latin typeface="Calibri" panose="020F0502020204030204" pitchFamily="34" charset="0"/>
                <a:ea typeface="Calibri" panose="020F0502020204030204" pitchFamily="34" charset="0"/>
                <a:cs typeface="Times New Roman" panose="02020603050405020304" pitchFamily="18" charset="0"/>
              </a:rPr>
              <a:t>peripheral</a:t>
            </a:r>
            <a:r>
              <a:rPr lang="en-AU" sz="2800" spc="-15" dirty="0">
                <a:effectLst/>
                <a:latin typeface="Calibri" panose="020F0502020204030204" pitchFamily="34" charset="0"/>
                <a:ea typeface="Calibri" panose="020F0502020204030204" pitchFamily="34" charset="0"/>
                <a:cs typeface="Times New Roman" panose="02020603050405020304" pitchFamily="18" charset="0"/>
              </a:rPr>
              <a:t> </a:t>
            </a:r>
            <a:r>
              <a:rPr lang="en-AU" sz="2800" dirty="0">
                <a:effectLst/>
                <a:latin typeface="Calibri" panose="020F0502020204030204" pitchFamily="34" charset="0"/>
                <a:ea typeface="Calibri" panose="020F0502020204030204" pitchFamily="34" charset="0"/>
                <a:cs typeface="Times New Roman" panose="02020603050405020304" pitchFamily="18" charset="0"/>
              </a:rPr>
              <a:t>nervous</a:t>
            </a:r>
            <a:r>
              <a:rPr lang="en-AU" sz="2800" spc="-20" dirty="0">
                <a:effectLst/>
                <a:latin typeface="Calibri" panose="020F0502020204030204" pitchFamily="34" charset="0"/>
                <a:ea typeface="Calibri" panose="020F0502020204030204" pitchFamily="34" charset="0"/>
                <a:cs typeface="Times New Roman" panose="02020603050405020304" pitchFamily="18" charset="0"/>
              </a:rPr>
              <a:t> </a:t>
            </a:r>
            <a:r>
              <a:rPr lang="en-AU" sz="2800" dirty="0">
                <a:effectLst/>
                <a:latin typeface="Calibri" panose="020F0502020204030204" pitchFamily="34" charset="0"/>
                <a:ea typeface="Calibri" panose="020F0502020204030204" pitchFamily="34" charset="0"/>
                <a:cs typeface="Times New Roman" panose="02020603050405020304" pitchFamily="18" charset="0"/>
              </a:rPr>
              <a:t>system</a:t>
            </a:r>
            <a:r>
              <a:rPr lang="en-AU" sz="2800" spc="-10" dirty="0">
                <a:effectLst/>
                <a:latin typeface="Calibri" panose="020F0502020204030204" pitchFamily="34" charset="0"/>
                <a:ea typeface="Calibri" panose="020F0502020204030204" pitchFamily="34" charset="0"/>
                <a:cs typeface="Times New Roman" panose="02020603050405020304" pitchFamily="18" charset="0"/>
              </a:rPr>
              <a:t> </a:t>
            </a:r>
            <a:r>
              <a:rPr lang="en-AU" sz="2800" dirty="0">
                <a:effectLst/>
                <a:latin typeface="Calibri" panose="020F0502020204030204" pitchFamily="34" charset="0"/>
                <a:ea typeface="Calibri" panose="020F0502020204030204" pitchFamily="34" charset="0"/>
                <a:cs typeface="Times New Roman" panose="02020603050405020304" pitchFamily="18" charset="0"/>
              </a:rPr>
              <a:t>– somatic</a:t>
            </a:r>
            <a:r>
              <a:rPr lang="en-AU" sz="2800" spc="-20" dirty="0">
                <a:effectLst/>
                <a:latin typeface="Calibri" panose="020F0502020204030204" pitchFamily="34" charset="0"/>
                <a:ea typeface="Calibri" panose="020F0502020204030204" pitchFamily="34" charset="0"/>
                <a:cs typeface="Times New Roman" panose="02020603050405020304" pitchFamily="18" charset="0"/>
              </a:rPr>
              <a:t> </a:t>
            </a:r>
            <a:r>
              <a:rPr lang="en-AU" sz="2800" dirty="0">
                <a:effectLst/>
                <a:latin typeface="Calibri" panose="020F0502020204030204" pitchFamily="34" charset="0"/>
                <a:ea typeface="Calibri" panose="020F0502020204030204" pitchFamily="34" charset="0"/>
                <a:cs typeface="Times New Roman" panose="02020603050405020304" pitchFamily="18" charset="0"/>
              </a:rPr>
              <a:t>and</a:t>
            </a:r>
            <a:r>
              <a:rPr lang="en-AU" sz="2800" spc="-10" dirty="0">
                <a:effectLst/>
                <a:latin typeface="Calibri" panose="020F0502020204030204" pitchFamily="34" charset="0"/>
                <a:ea typeface="Calibri" panose="020F0502020204030204" pitchFamily="34" charset="0"/>
                <a:cs typeface="Times New Roman" panose="02020603050405020304" pitchFamily="18" charset="0"/>
              </a:rPr>
              <a:t> </a:t>
            </a:r>
            <a:r>
              <a:rPr lang="en-AU" sz="2800" dirty="0">
                <a:effectLst/>
                <a:latin typeface="Calibri" panose="020F0502020204030204" pitchFamily="34" charset="0"/>
                <a:ea typeface="Calibri" panose="020F0502020204030204" pitchFamily="34" charset="0"/>
                <a:cs typeface="Times New Roman" panose="02020603050405020304" pitchFamily="18" charset="0"/>
              </a:rPr>
              <a:t>autonomic</a:t>
            </a:r>
            <a:endParaRPr lang="en-AU" sz="2800" dirty="0"/>
          </a:p>
        </p:txBody>
      </p:sp>
    </p:spTree>
    <p:extLst>
      <p:ext uri="{BB962C8B-B14F-4D97-AF65-F5344CB8AC3E}">
        <p14:creationId xmlns:p14="http://schemas.microsoft.com/office/powerpoint/2010/main" val="2041696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2882A-23DD-0B84-59B8-1F7D6B852E09}"/>
              </a:ext>
            </a:extLst>
          </p:cNvPr>
          <p:cNvSpPr>
            <a:spLocks noGrp="1"/>
          </p:cNvSpPr>
          <p:nvPr>
            <p:ph type="title"/>
          </p:nvPr>
        </p:nvSpPr>
        <p:spPr/>
        <p:txBody>
          <a:bodyPr/>
          <a:lstStyle/>
          <a:p>
            <a:r>
              <a:rPr lang="en-US" dirty="0"/>
              <a:t>Success Criteria</a:t>
            </a:r>
            <a:endParaRPr lang="en-AU" dirty="0"/>
          </a:p>
        </p:txBody>
      </p:sp>
      <p:sp>
        <p:nvSpPr>
          <p:cNvPr id="3" name="Content Placeholder 2">
            <a:extLst>
              <a:ext uri="{FF2B5EF4-FFF2-40B4-BE49-F238E27FC236}">
                <a16:creationId xmlns:a16="http://schemas.microsoft.com/office/drawing/2014/main" id="{71D9C15A-8E1D-3D8B-B583-A9BBBE90884F}"/>
              </a:ext>
            </a:extLst>
          </p:cNvPr>
          <p:cNvSpPr>
            <a:spLocks noGrp="1"/>
          </p:cNvSpPr>
          <p:nvPr>
            <p:ph idx="1"/>
          </p:nvPr>
        </p:nvSpPr>
        <p:spPr/>
        <p:txBody>
          <a:bodyPr>
            <a:normAutofit/>
          </a:bodyPr>
          <a:lstStyle/>
          <a:p>
            <a:pPr marL="342900" indent="-342900">
              <a:buFont typeface="Arial" panose="020B0604020202020204" pitchFamily="34" charset="0"/>
              <a:buChar char="•"/>
            </a:pPr>
            <a:r>
              <a:rPr lang="en-US" sz="2400" dirty="0"/>
              <a:t>State the function of the nervous system</a:t>
            </a:r>
          </a:p>
          <a:p>
            <a:pPr marL="342900" indent="-342900">
              <a:buFont typeface="Arial" panose="020B0604020202020204" pitchFamily="34" charset="0"/>
              <a:buChar char="•"/>
            </a:pPr>
            <a:r>
              <a:rPr lang="en-US" sz="2400" dirty="0"/>
              <a:t>Name components of the CNS and PNS</a:t>
            </a:r>
          </a:p>
          <a:p>
            <a:pPr marL="342900" indent="-342900">
              <a:buFont typeface="Arial" panose="020B0604020202020204" pitchFamily="34" charset="0"/>
              <a:buChar char="•"/>
            </a:pPr>
            <a:r>
              <a:rPr lang="en-US" sz="2400" dirty="0"/>
              <a:t>Label CNS and PNS on anatomical diagrams</a:t>
            </a:r>
          </a:p>
          <a:p>
            <a:pPr marL="342900" indent="-342900">
              <a:buFont typeface="Arial" panose="020B0604020202020204" pitchFamily="34" charset="0"/>
              <a:buChar char="•"/>
            </a:pPr>
            <a:r>
              <a:rPr lang="en-US" sz="2400" dirty="0"/>
              <a:t>Compare functions of CNS and PNS</a:t>
            </a:r>
            <a:endParaRPr lang="en-AU" sz="2400" dirty="0"/>
          </a:p>
        </p:txBody>
      </p:sp>
    </p:spTree>
    <p:extLst>
      <p:ext uri="{BB962C8B-B14F-4D97-AF65-F5344CB8AC3E}">
        <p14:creationId xmlns:p14="http://schemas.microsoft.com/office/powerpoint/2010/main" val="1335278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91926-5F0D-07E6-FA66-29C49D8FB2F7}"/>
              </a:ext>
            </a:extLst>
          </p:cNvPr>
          <p:cNvSpPr>
            <a:spLocks noGrp="1"/>
          </p:cNvSpPr>
          <p:nvPr>
            <p:ph type="title"/>
          </p:nvPr>
        </p:nvSpPr>
        <p:spPr/>
        <p:txBody>
          <a:bodyPr/>
          <a:lstStyle/>
          <a:p>
            <a:endParaRPr lang="en-AU"/>
          </a:p>
        </p:txBody>
      </p:sp>
      <p:pic>
        <p:nvPicPr>
          <p:cNvPr id="4" name="Online Media 3" title="Overview of the Nervous System, Animation">
            <a:hlinkClick r:id="" action="ppaction://media"/>
            <a:extLst>
              <a:ext uri="{FF2B5EF4-FFF2-40B4-BE49-F238E27FC236}">
                <a16:creationId xmlns:a16="http://schemas.microsoft.com/office/drawing/2014/main" id="{F7D72E5D-06EB-E1D5-2DFF-19C775893EF4}"/>
              </a:ext>
            </a:extLst>
          </p:cNvPr>
          <p:cNvPicPr>
            <a:picLocks noGrp="1" noRot="1" noChangeAspect="1"/>
          </p:cNvPicPr>
          <p:nvPr>
            <p:ph idx="1"/>
            <a:videoFile r:link="rId1"/>
          </p:nvPr>
        </p:nvPicPr>
        <p:blipFill>
          <a:blip r:embed="rId3"/>
          <a:stretch>
            <a:fillRect/>
          </a:stretch>
        </p:blipFill>
        <p:spPr>
          <a:xfrm>
            <a:off x="1584649" y="880214"/>
            <a:ext cx="9022702" cy="5097572"/>
          </a:xfrm>
          <a:prstGeom prst="rect">
            <a:avLst/>
          </a:prstGeom>
        </p:spPr>
      </p:pic>
    </p:spTree>
    <p:extLst>
      <p:ext uri="{BB962C8B-B14F-4D97-AF65-F5344CB8AC3E}">
        <p14:creationId xmlns:p14="http://schemas.microsoft.com/office/powerpoint/2010/main" val="3999357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EB0CB5-E7AE-6931-9D98-66697B9ED7C8}"/>
              </a:ext>
            </a:extLst>
          </p:cNvPr>
          <p:cNvPicPr>
            <a:picLocks noChangeAspect="1"/>
          </p:cNvPicPr>
          <p:nvPr/>
        </p:nvPicPr>
        <p:blipFill rotWithShape="1">
          <a:blip r:embed="rId2"/>
          <a:srcRect l="20830" r="16245"/>
          <a:stretch/>
        </p:blipFill>
        <p:spPr>
          <a:xfrm>
            <a:off x="0" y="0"/>
            <a:ext cx="2855167" cy="6858000"/>
          </a:xfrm>
          <a:prstGeom prst="rect">
            <a:avLst/>
          </a:prstGeom>
        </p:spPr>
      </p:pic>
      <p:sp>
        <p:nvSpPr>
          <p:cNvPr id="2" name="Title 1">
            <a:extLst>
              <a:ext uri="{FF2B5EF4-FFF2-40B4-BE49-F238E27FC236}">
                <a16:creationId xmlns:a16="http://schemas.microsoft.com/office/drawing/2014/main" id="{9C4B5BC5-AFAA-C19E-329B-61F7ACDD0B32}"/>
              </a:ext>
            </a:extLst>
          </p:cNvPr>
          <p:cNvSpPr>
            <a:spLocks noGrp="1"/>
          </p:cNvSpPr>
          <p:nvPr>
            <p:ph type="title"/>
          </p:nvPr>
        </p:nvSpPr>
        <p:spPr>
          <a:xfrm>
            <a:off x="3284376" y="442220"/>
            <a:ext cx="7406435" cy="1345269"/>
          </a:xfrm>
        </p:spPr>
        <p:txBody>
          <a:bodyPr/>
          <a:lstStyle/>
          <a:p>
            <a:r>
              <a:rPr lang="en-US" dirty="0"/>
              <a:t>Nervous system</a:t>
            </a:r>
            <a:endParaRPr lang="en-AU" dirty="0"/>
          </a:p>
        </p:txBody>
      </p:sp>
      <p:sp>
        <p:nvSpPr>
          <p:cNvPr id="3" name="Content Placeholder 2">
            <a:extLst>
              <a:ext uri="{FF2B5EF4-FFF2-40B4-BE49-F238E27FC236}">
                <a16:creationId xmlns:a16="http://schemas.microsoft.com/office/drawing/2014/main" id="{387274BC-7FDA-61D9-F3DF-063FA19AC48E}"/>
              </a:ext>
            </a:extLst>
          </p:cNvPr>
          <p:cNvSpPr>
            <a:spLocks noGrp="1"/>
          </p:cNvSpPr>
          <p:nvPr>
            <p:ph idx="1"/>
          </p:nvPr>
        </p:nvSpPr>
        <p:spPr>
          <a:xfrm>
            <a:off x="3284376" y="2312276"/>
            <a:ext cx="7406435" cy="3651504"/>
          </a:xfrm>
        </p:spPr>
        <p:txBody>
          <a:bodyPr>
            <a:normAutofit fontScale="92500"/>
          </a:bodyPr>
          <a:lstStyle/>
          <a:p>
            <a:r>
              <a:rPr lang="en-US" sz="2400" dirty="0">
                <a:solidFill>
                  <a:srgbClr val="444444"/>
                </a:solidFill>
                <a:latin typeface="Roboto" panose="02000000000000000000" pitchFamily="2" charset="0"/>
              </a:rPr>
              <a:t>T</a:t>
            </a:r>
            <a:r>
              <a:rPr lang="en-US" sz="2400" b="0" i="0" dirty="0">
                <a:solidFill>
                  <a:srgbClr val="444444"/>
                </a:solidFill>
                <a:effectLst/>
                <a:latin typeface="Roboto" panose="02000000000000000000" pitchFamily="2" charset="0"/>
              </a:rPr>
              <a:t>he nervous system is the highly complex part of an animal that coordinates its actions and sensory information by transmitting signals to and from different parts of its body. The nervous system detects environmental changes that impact the body, then works in tandem with the endocrine system to respond to such events.</a:t>
            </a:r>
            <a:endParaRPr lang="en-AU" sz="2400" dirty="0"/>
          </a:p>
        </p:txBody>
      </p:sp>
    </p:spTree>
    <p:extLst>
      <p:ext uri="{BB962C8B-B14F-4D97-AF65-F5344CB8AC3E}">
        <p14:creationId xmlns:p14="http://schemas.microsoft.com/office/powerpoint/2010/main" val="3375333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6E5CF-A0A5-FB18-AA2E-A15FF47004A3}"/>
              </a:ext>
            </a:extLst>
          </p:cNvPr>
          <p:cNvSpPr>
            <a:spLocks noGrp="1"/>
          </p:cNvSpPr>
          <p:nvPr>
            <p:ph type="title"/>
          </p:nvPr>
        </p:nvSpPr>
        <p:spPr/>
        <p:txBody>
          <a:bodyPr/>
          <a:lstStyle/>
          <a:p>
            <a:endParaRPr lang="en-AU"/>
          </a:p>
        </p:txBody>
      </p:sp>
      <p:sp>
        <p:nvSpPr>
          <p:cNvPr id="3" name="Content Placeholder 2">
            <a:extLst>
              <a:ext uri="{FF2B5EF4-FFF2-40B4-BE49-F238E27FC236}">
                <a16:creationId xmlns:a16="http://schemas.microsoft.com/office/drawing/2014/main" id="{C3A90316-547E-2128-9423-04796D98F1DA}"/>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A81C7C96-1882-0FAD-1283-9BF46DA96BA6}"/>
              </a:ext>
            </a:extLst>
          </p:cNvPr>
          <p:cNvPicPr>
            <a:picLocks noChangeAspect="1"/>
          </p:cNvPicPr>
          <p:nvPr/>
        </p:nvPicPr>
        <p:blipFill>
          <a:blip r:embed="rId2"/>
          <a:stretch>
            <a:fillRect/>
          </a:stretch>
        </p:blipFill>
        <p:spPr>
          <a:xfrm>
            <a:off x="2762250" y="123825"/>
            <a:ext cx="6667500" cy="6610350"/>
          </a:xfrm>
          <a:prstGeom prst="rect">
            <a:avLst/>
          </a:prstGeom>
        </p:spPr>
      </p:pic>
    </p:spTree>
    <p:extLst>
      <p:ext uri="{BB962C8B-B14F-4D97-AF65-F5344CB8AC3E}">
        <p14:creationId xmlns:p14="http://schemas.microsoft.com/office/powerpoint/2010/main" val="2469987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0666-1DBF-F78B-BEAC-FA64A3119DC4}"/>
              </a:ext>
            </a:extLst>
          </p:cNvPr>
          <p:cNvSpPr>
            <a:spLocks noGrp="1"/>
          </p:cNvSpPr>
          <p:nvPr>
            <p:ph type="title"/>
          </p:nvPr>
        </p:nvSpPr>
        <p:spPr/>
        <p:txBody>
          <a:bodyPr/>
          <a:lstStyle/>
          <a:p>
            <a:endParaRPr lang="en-AU" dirty="0"/>
          </a:p>
        </p:txBody>
      </p:sp>
      <p:sp>
        <p:nvSpPr>
          <p:cNvPr id="3" name="Content Placeholder 2">
            <a:extLst>
              <a:ext uri="{FF2B5EF4-FFF2-40B4-BE49-F238E27FC236}">
                <a16:creationId xmlns:a16="http://schemas.microsoft.com/office/drawing/2014/main" id="{F788C549-C6D8-B3A3-73A5-221EA6B7A8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6F915D0F-5918-B88F-6557-F7C852CF13F5}"/>
              </a:ext>
            </a:extLst>
          </p:cNvPr>
          <p:cNvPicPr>
            <a:picLocks noChangeAspect="1"/>
          </p:cNvPicPr>
          <p:nvPr/>
        </p:nvPicPr>
        <p:blipFill>
          <a:blip r:embed="rId2"/>
          <a:stretch>
            <a:fillRect/>
          </a:stretch>
        </p:blipFill>
        <p:spPr>
          <a:xfrm>
            <a:off x="151374" y="0"/>
            <a:ext cx="4612152" cy="6858000"/>
          </a:xfrm>
          <a:prstGeom prst="rect">
            <a:avLst/>
          </a:prstGeom>
        </p:spPr>
      </p:pic>
      <p:pic>
        <p:nvPicPr>
          <p:cNvPr id="5" name="Picture 4">
            <a:extLst>
              <a:ext uri="{FF2B5EF4-FFF2-40B4-BE49-F238E27FC236}">
                <a16:creationId xmlns:a16="http://schemas.microsoft.com/office/drawing/2014/main" id="{7506DF6A-50AC-CD68-EEAE-49440C8BD780}"/>
              </a:ext>
            </a:extLst>
          </p:cNvPr>
          <p:cNvPicPr>
            <a:picLocks noChangeAspect="1"/>
          </p:cNvPicPr>
          <p:nvPr/>
        </p:nvPicPr>
        <p:blipFill>
          <a:blip r:embed="rId3"/>
          <a:stretch>
            <a:fillRect/>
          </a:stretch>
        </p:blipFill>
        <p:spPr>
          <a:xfrm>
            <a:off x="2859552" y="0"/>
            <a:ext cx="9181074" cy="13662313"/>
          </a:xfrm>
          <a:prstGeom prst="rect">
            <a:avLst/>
          </a:prstGeom>
        </p:spPr>
      </p:pic>
      <p:pic>
        <p:nvPicPr>
          <p:cNvPr id="6" name="Picture 5">
            <a:extLst>
              <a:ext uri="{FF2B5EF4-FFF2-40B4-BE49-F238E27FC236}">
                <a16:creationId xmlns:a16="http://schemas.microsoft.com/office/drawing/2014/main" id="{8C799A98-B8B1-D478-3F00-A62C94C48FD2}"/>
              </a:ext>
            </a:extLst>
          </p:cNvPr>
          <p:cNvPicPr>
            <a:picLocks noChangeAspect="1"/>
          </p:cNvPicPr>
          <p:nvPr/>
        </p:nvPicPr>
        <p:blipFill rotWithShape="1">
          <a:blip r:embed="rId4"/>
          <a:srcRect t="48472" r="2672"/>
          <a:stretch/>
        </p:blipFill>
        <p:spPr>
          <a:xfrm>
            <a:off x="2859552" y="20601"/>
            <a:ext cx="8872481" cy="6989799"/>
          </a:xfrm>
          <a:prstGeom prst="rect">
            <a:avLst/>
          </a:prstGeom>
        </p:spPr>
      </p:pic>
    </p:spTree>
    <p:extLst>
      <p:ext uri="{BB962C8B-B14F-4D97-AF65-F5344CB8AC3E}">
        <p14:creationId xmlns:p14="http://schemas.microsoft.com/office/powerpoint/2010/main" val="2675232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ketchLines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otalTime>44</TotalTime>
  <Words>165</Words>
  <Application>Microsoft Office PowerPoint</Application>
  <PresentationFormat>Widescreen</PresentationFormat>
  <Paragraphs>27</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Meiryo</vt:lpstr>
      <vt:lpstr>Arial</vt:lpstr>
      <vt:lpstr>Calibri</vt:lpstr>
      <vt:lpstr>Corbel</vt:lpstr>
      <vt:lpstr>Roboto</vt:lpstr>
      <vt:lpstr>SketchLinesVTI</vt:lpstr>
      <vt:lpstr>The Nervous System</vt:lpstr>
      <vt:lpstr>Introduction</vt:lpstr>
      <vt:lpstr>Study skills</vt:lpstr>
      <vt:lpstr>Learning Intentions</vt:lpstr>
      <vt:lpstr>Success Criteria</vt:lpstr>
      <vt:lpstr>PowerPoint Presentation</vt:lpstr>
      <vt:lpstr>Nervous system</vt:lpstr>
      <vt:lpstr>PowerPoint Presentation</vt:lpstr>
      <vt:lpstr>PowerPoint Presentation</vt:lpstr>
      <vt:lpstr>Success Criteria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Nervous System</dc:title>
  <dc:creator>Kristy</dc:creator>
  <cp:lastModifiedBy>Kristy</cp:lastModifiedBy>
  <cp:revision>2</cp:revision>
  <dcterms:created xsi:type="dcterms:W3CDTF">2023-02-01T11:31:06Z</dcterms:created>
  <dcterms:modified xsi:type="dcterms:W3CDTF">2023-02-01T12:15:13Z</dcterms:modified>
</cp:coreProperties>
</file>

<file path=docProps/thumbnail.jpeg>
</file>